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Lst>
  <p:sldSz cx="32399288" cy="4319905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569">
          <p15:clr>
            <a:srgbClr val="A4A3A4"/>
          </p15:clr>
        </p15:guide>
        <p15:guide id="2" pos="1015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75A3"/>
    <a:srgbClr val="74BFCB"/>
    <a:srgbClr val="33855B"/>
    <a:srgbClr val="FEFEFE"/>
    <a:srgbClr val="6E2369"/>
    <a:srgbClr val="CD5019"/>
    <a:srgbClr val="D9D9D9"/>
    <a:srgbClr val="FFFFFF"/>
    <a:srgbClr val="DCDCDC"/>
    <a:srgbClr val="F0F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18" d="100"/>
          <a:sy n="18" d="100"/>
        </p:scale>
        <p:origin x="3102" y="78"/>
      </p:cViewPr>
      <p:guideLst>
        <p:guide orient="horz" pos="13569"/>
        <p:guide pos="10158"/>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jpeg>
</file>

<file path=ppt/media/image4.jpeg>
</file>

<file path=ppt/media/image5.png>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1.xml"/><Relationship Id="rId4" Type="http://schemas.openxmlformats.org/officeDocument/2006/relationships/tags" Target="../tags/tag5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Master" Target="../slideMasters/slideMaster1.xml"/><Relationship Id="rId5" Type="http://schemas.openxmlformats.org/officeDocument/2006/relationships/tags" Target="../tags/tag62.xml"/><Relationship Id="rId4" Type="http://schemas.openxmlformats.org/officeDocument/2006/relationships/tags" Target="../tags/tag6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1.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3185788" y="5760000"/>
            <a:ext cx="26041183" cy="16191495"/>
          </a:xfrm>
        </p:spPr>
        <p:txBody>
          <a:bodyPr lIns="90000" tIns="46800" rIns="90000" bIns="46800" anchor="b" anchorCtr="0">
            <a:normAutofit/>
          </a:bodyPr>
          <a:lstStyle>
            <a:lvl1pPr algn="ctr">
              <a:defRPr sz="2126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3185788" y="22427715"/>
            <a:ext cx="26041183" cy="9274960"/>
          </a:xfrm>
        </p:spPr>
        <p:txBody>
          <a:bodyPr lIns="90000" tIns="46800" rIns="90000" bIns="46800">
            <a:normAutofit/>
          </a:bodyPr>
          <a:lstStyle>
            <a:lvl1pPr marL="0" indent="0" algn="ctr">
              <a:lnSpc>
                <a:spcPct val="110000"/>
              </a:lnSpc>
              <a:buNone/>
              <a:defRPr sz="8505" spc="200">
                <a:uFillTx/>
              </a:defRPr>
            </a:lvl1pPr>
            <a:lvl2pPr marL="1619885" indent="0" algn="ctr">
              <a:buNone/>
              <a:defRPr sz="7085"/>
            </a:lvl2pPr>
            <a:lvl3pPr marL="3239770" indent="0" algn="ctr">
              <a:buNone/>
              <a:defRPr sz="6380"/>
            </a:lvl3pPr>
            <a:lvl4pPr marL="4860290" indent="0" algn="ctr">
              <a:buNone/>
              <a:defRPr sz="5670"/>
            </a:lvl4pPr>
            <a:lvl5pPr marL="6480175" indent="0" algn="ctr">
              <a:buNone/>
              <a:defRPr sz="5670"/>
            </a:lvl5pPr>
            <a:lvl6pPr marL="8100060" indent="0" algn="ctr">
              <a:buNone/>
              <a:defRPr sz="5670"/>
            </a:lvl6pPr>
            <a:lvl7pPr marL="9719945" indent="0" algn="ctr">
              <a:buNone/>
              <a:defRPr sz="5670"/>
            </a:lvl7pPr>
            <a:lvl8pPr marL="11339830" indent="0" algn="ctr">
              <a:buNone/>
              <a:defRPr sz="5670"/>
            </a:lvl8pPr>
            <a:lvl9pPr marL="12959715" indent="0" algn="ctr">
              <a:buNone/>
              <a:defRPr sz="567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2022/4/9</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2022/4/9</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1616811" y="4875590"/>
            <a:ext cx="29160002" cy="3453732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2022/4/9</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3185788" y="15647243"/>
            <a:ext cx="26041183" cy="6417637"/>
          </a:xfrm>
        </p:spPr>
        <p:txBody>
          <a:bodyPr vert="horz" lIns="90000" tIns="46800" rIns="90000" bIns="46800" rtlCol="0" anchor="t" anchorCtr="0">
            <a:normAutofit/>
          </a:bodyPr>
          <a:lstStyle>
            <a:lvl1pPr algn="ctr">
              <a:defRPr sz="21260"/>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3185788" y="22427715"/>
            <a:ext cx="26041183" cy="2970708"/>
          </a:xfrm>
        </p:spPr>
        <p:txBody>
          <a:bodyPr lIns="90000" tIns="46800" rIns="90000" bIns="46800">
            <a:normAutofit/>
          </a:bodyPr>
          <a:lstStyle>
            <a:lvl1pPr algn="ctr">
              <a:lnSpc>
                <a:spcPct val="110000"/>
              </a:lnSpc>
              <a:buNone/>
              <a:defRPr sz="8505"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1616811" y="9388346"/>
            <a:ext cx="29150435" cy="29979211"/>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2022/4/9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5290512" y="24241888"/>
            <a:ext cx="20645434" cy="4830236"/>
          </a:xfrm>
        </p:spPr>
        <p:txBody>
          <a:bodyPr lIns="90000" tIns="46800" rIns="90000" bIns="46800" anchor="b" anchorCtr="0">
            <a:normAutofit/>
          </a:bodyPr>
          <a:lstStyle>
            <a:lvl1pPr>
              <a:defRPr sz="1559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5290512" y="29072124"/>
            <a:ext cx="20645434" cy="5465197"/>
          </a:xfrm>
        </p:spPr>
        <p:txBody>
          <a:bodyPr lIns="90000" tIns="46800" rIns="90000" bIns="46800">
            <a:normAutofit/>
          </a:bodyPr>
          <a:lstStyle>
            <a:lvl1pPr marL="0" indent="0">
              <a:buNone/>
              <a:defRPr sz="6380">
                <a:solidFill>
                  <a:schemeClr val="tx1">
                    <a:lumMod val="65000"/>
                    <a:lumOff val="35000"/>
                  </a:schemeClr>
                </a:solidFill>
              </a:defRPr>
            </a:lvl1pPr>
            <a:lvl2pPr marL="1619885" indent="0">
              <a:buNone/>
              <a:defRPr sz="5670">
                <a:solidFill>
                  <a:schemeClr val="tx1">
                    <a:tint val="75000"/>
                  </a:schemeClr>
                </a:solidFill>
              </a:defRPr>
            </a:lvl2pPr>
            <a:lvl3pPr marL="3239770" indent="0">
              <a:buNone/>
              <a:defRPr sz="5670">
                <a:solidFill>
                  <a:schemeClr val="tx1">
                    <a:tint val="75000"/>
                  </a:schemeClr>
                </a:solidFill>
              </a:defRPr>
            </a:lvl3pPr>
            <a:lvl4pPr marL="4860290" indent="0">
              <a:buNone/>
              <a:defRPr sz="5670">
                <a:solidFill>
                  <a:schemeClr val="tx1">
                    <a:tint val="75000"/>
                  </a:schemeClr>
                </a:solidFill>
              </a:defRPr>
            </a:lvl4pPr>
            <a:lvl5pPr marL="6480175" indent="0">
              <a:buNone/>
              <a:defRPr sz="5670">
                <a:solidFill>
                  <a:schemeClr val="tx1">
                    <a:tint val="75000"/>
                  </a:schemeClr>
                </a:solidFill>
              </a:defRPr>
            </a:lvl5pPr>
            <a:lvl6pPr marL="8100060" indent="0">
              <a:buNone/>
              <a:defRPr sz="5670">
                <a:solidFill>
                  <a:schemeClr val="tx1">
                    <a:tint val="75000"/>
                  </a:schemeClr>
                </a:solidFill>
              </a:defRPr>
            </a:lvl6pPr>
            <a:lvl7pPr marL="9719945" indent="0">
              <a:buNone/>
              <a:defRPr sz="5670">
                <a:solidFill>
                  <a:schemeClr val="tx1">
                    <a:tint val="75000"/>
                  </a:schemeClr>
                </a:solidFill>
              </a:defRPr>
            </a:lvl7pPr>
            <a:lvl8pPr marL="11339830" indent="0">
              <a:buNone/>
              <a:defRPr sz="5670">
                <a:solidFill>
                  <a:schemeClr val="tx1">
                    <a:tint val="75000"/>
                  </a:schemeClr>
                </a:solidFill>
              </a:defRPr>
            </a:lvl8pPr>
            <a:lvl9pPr marL="12959715" indent="0">
              <a:buNone/>
              <a:defRPr sz="567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2022/4/9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1616811" y="9456377"/>
            <a:ext cx="13757245" cy="29911179"/>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17038702" y="9456377"/>
            <a:ext cx="13757245" cy="29911179"/>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2022/4/9</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1616811" y="9002834"/>
            <a:ext cx="14197324" cy="2403779"/>
          </a:xfrm>
        </p:spPr>
        <p:txBody>
          <a:bodyPr lIns="101600" tIns="38100" rIns="76200" bIns="38100" anchor="t" anchorCtr="0">
            <a:normAutofit/>
          </a:bodyPr>
          <a:lstStyle>
            <a:lvl1pPr marL="0" indent="0">
              <a:lnSpc>
                <a:spcPct val="100000"/>
              </a:lnSpc>
              <a:buNone/>
              <a:defRPr sz="7085" b="1" spc="200">
                <a:solidFill>
                  <a:schemeClr val="tx1">
                    <a:lumMod val="75000"/>
                    <a:lumOff val="25000"/>
                  </a:schemeClr>
                </a:solidFill>
              </a:defRPr>
            </a:lvl1pPr>
            <a:lvl2pPr marL="1619885" indent="0">
              <a:buNone/>
              <a:defRPr sz="7085" b="1"/>
            </a:lvl2pPr>
            <a:lvl3pPr marL="3239770" indent="0">
              <a:buNone/>
              <a:defRPr sz="6380" b="1"/>
            </a:lvl3pPr>
            <a:lvl4pPr marL="4860290" indent="0">
              <a:buNone/>
              <a:defRPr sz="5670" b="1"/>
            </a:lvl4pPr>
            <a:lvl5pPr marL="6480175" indent="0">
              <a:buNone/>
              <a:defRPr sz="5670" b="1"/>
            </a:lvl5pPr>
            <a:lvl6pPr marL="8100060" indent="0">
              <a:buNone/>
              <a:defRPr sz="5670" b="1"/>
            </a:lvl6pPr>
            <a:lvl7pPr marL="9719945" indent="0">
              <a:buNone/>
              <a:defRPr sz="5670" b="1"/>
            </a:lvl7pPr>
            <a:lvl8pPr marL="11339830" indent="0">
              <a:buNone/>
              <a:defRPr sz="5670" b="1"/>
            </a:lvl8pPr>
            <a:lvl9pPr marL="12959715" indent="0">
              <a:buNone/>
              <a:defRPr sz="567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1616811" y="11678739"/>
            <a:ext cx="14197324" cy="27688817"/>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16571384" y="8955773"/>
            <a:ext cx="14197324" cy="2403779"/>
          </a:xfrm>
        </p:spPr>
        <p:txBody>
          <a:bodyPr vert="horz" lIns="101600" tIns="38100" rIns="76200" bIns="38100" rtlCol="0" anchor="t" anchorCtr="0">
            <a:normAutofit/>
          </a:bodyPr>
          <a:lstStyle>
            <a:lvl1pPr marL="0" indent="0">
              <a:lnSpc>
                <a:spcPct val="100000"/>
              </a:lnSpc>
              <a:buNone/>
              <a:defRPr sz="7085" b="1" spc="200">
                <a:solidFill>
                  <a:schemeClr val="tx1">
                    <a:lumMod val="75000"/>
                    <a:lumOff val="25000"/>
                  </a:schemeClr>
                </a:solidFill>
              </a:defRPr>
            </a:lvl1pPr>
            <a:lvl2pPr marL="1619885" indent="0">
              <a:buNone/>
              <a:defRPr sz="7085" b="1"/>
            </a:lvl2pPr>
            <a:lvl3pPr marL="3239770" indent="0">
              <a:buNone/>
              <a:defRPr sz="6380" b="1"/>
            </a:lvl3pPr>
            <a:lvl4pPr marL="4860290" indent="0">
              <a:buNone/>
              <a:defRPr sz="5670" b="1"/>
            </a:lvl4pPr>
            <a:lvl5pPr marL="6480175" indent="0">
              <a:buNone/>
              <a:defRPr sz="5670" b="1"/>
            </a:lvl5pPr>
            <a:lvl6pPr marL="8100060" indent="0">
              <a:buNone/>
              <a:defRPr sz="5670" b="1"/>
            </a:lvl6pPr>
            <a:lvl7pPr marL="9719945" indent="0">
              <a:buNone/>
              <a:defRPr sz="5670" b="1"/>
            </a:lvl7pPr>
            <a:lvl8pPr marL="11339830" indent="0">
              <a:buNone/>
              <a:defRPr sz="5670" b="1"/>
            </a:lvl8pPr>
            <a:lvl9pPr marL="12959715" indent="0">
              <a:buNone/>
              <a:defRPr sz="567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16571384" y="11678739"/>
            <a:ext cx="14197324" cy="27688817"/>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2022/4/9</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2022/4/9</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2022/4/9</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1616625" y="9795999"/>
            <a:ext cx="13906688" cy="29027998"/>
          </a:xfrm>
        </p:spPr>
        <p:txBody>
          <a:bodyPr vert="horz" lIns="90000" tIns="46800" rIns="90000" bIns="46800" rtlCol="0">
            <a:normAutofit/>
          </a:bodyPr>
          <a:lstStyle>
            <a:lvl1pPr>
              <a:buNone/>
              <a:defRPr sz="5670"/>
            </a:lvl1pPr>
          </a:lstStyle>
          <a:p>
            <a:pPr lvl="0"/>
            <a:endParaRPr dirty="0">
              <a:sym typeface="+mn-ea"/>
            </a:endParaRPr>
          </a:p>
        </p:txBody>
      </p:sp>
      <p:sp>
        <p:nvSpPr>
          <p:cNvPr id="4" name="文本占位符 3"/>
          <p:cNvSpPr>
            <a:spLocks noGrp="1"/>
          </p:cNvSpPr>
          <p:nvPr>
            <p:ph type="body" sz="half" idx="2"/>
            <p:custDataLst>
              <p:tags r:id="rId2"/>
            </p:custDataLst>
          </p:nvPr>
        </p:nvSpPr>
        <p:spPr>
          <a:xfrm>
            <a:off x="16876064" y="9796535"/>
            <a:ext cx="13891182" cy="29026770"/>
          </a:xfrm>
        </p:spPr>
        <p:txBody>
          <a:bodyPr vert="horz" lIns="90000" tIns="46800" rIns="90000" bIns="46800" rtlCol="0">
            <a:normAutofit/>
          </a:bodyPr>
          <a:lstStyle>
            <a:lvl1pPr>
              <a:buNone/>
              <a:defRPr sz="5670"/>
            </a:lvl1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2022/4/9</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27198781" y="5760000"/>
            <a:ext cx="2774410" cy="31679998"/>
          </a:xfrm>
        </p:spPr>
        <p:txBody>
          <a:bodyPr vert="eaVert" lIns="90000" tIns="46800" rIns="90000" bIns="46800" rtlCol="0" anchor="ctr" anchorCtr="0">
            <a:normAutofit/>
          </a:bodyPr>
          <a:lstStyle>
            <a:lvl1pPr>
              <a:buNone/>
              <a:defRPr sz="9920"/>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2430000" y="5760000"/>
            <a:ext cx="24366970" cy="31679998"/>
          </a:xfrm>
        </p:spPr>
        <p:txBody>
          <a:bodyPr vert="eaVert" lIns="46800" tIns="46800" rIns="46800" bIns="46800"/>
          <a:lstStyle>
            <a:lvl1pPr marL="810260" indent="-810260">
              <a:spcAft>
                <a:spcPts val="1000"/>
              </a:spcAft>
              <a:defRPr spc="300"/>
            </a:lvl1pPr>
            <a:lvl2pPr marL="2430145" indent="-810260">
              <a:defRPr spc="300"/>
            </a:lvl2pPr>
            <a:lvl3pPr marL="4050030" indent="-810260">
              <a:defRPr spc="300"/>
            </a:lvl3pPr>
            <a:lvl4pPr marL="5669915" indent="-810260">
              <a:defRPr spc="300"/>
            </a:lvl4pPr>
            <a:lvl5pPr marL="7289800" indent="-81026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2022/4/9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D9D9D9"/>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1616811" y="3832441"/>
            <a:ext cx="29150435" cy="4444724"/>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1616811" y="9388346"/>
            <a:ext cx="29150435" cy="29979211"/>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1626378" y="39775746"/>
            <a:ext cx="7175197" cy="1995590"/>
          </a:xfrm>
          <a:prstGeom prst="rect">
            <a:avLst/>
          </a:prstGeom>
        </p:spPr>
        <p:txBody>
          <a:bodyPr vert="horz" lIns="91440" tIns="45720" rIns="91440" bIns="45720" rtlCol="0" anchor="ctr">
            <a:normAutofit/>
          </a:bodyPr>
          <a:lstStyle>
            <a:lvl1pPr algn="l">
              <a:defRPr sz="3545"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2022/4/9</a:t>
            </a:fld>
            <a:endParaRPr lang="zh-CN" altLang="en-US"/>
          </a:p>
        </p:txBody>
      </p:sp>
      <p:sp>
        <p:nvSpPr>
          <p:cNvPr id="5" name="页脚占位符 4"/>
          <p:cNvSpPr>
            <a:spLocks noGrp="1"/>
          </p:cNvSpPr>
          <p:nvPr>
            <p:ph type="ftr" sz="quarter" idx="3"/>
            <p:custDataLst>
              <p:tags r:id="rId17"/>
            </p:custDataLst>
          </p:nvPr>
        </p:nvSpPr>
        <p:spPr>
          <a:xfrm>
            <a:off x="10938190" y="39775746"/>
            <a:ext cx="10523623" cy="1995590"/>
          </a:xfrm>
          <a:prstGeom prst="rect">
            <a:avLst/>
          </a:prstGeom>
        </p:spPr>
        <p:txBody>
          <a:bodyPr vert="horz" lIns="91440" tIns="45720" rIns="91440" bIns="45720" rtlCol="0" anchor="ctr">
            <a:normAutofit/>
          </a:bodyPr>
          <a:lstStyle>
            <a:lvl1pPr algn="ctr">
              <a:defRPr sz="3545"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23592049" y="39775746"/>
            <a:ext cx="7175197" cy="1995590"/>
          </a:xfrm>
          <a:prstGeom prst="rect">
            <a:avLst/>
          </a:prstGeom>
        </p:spPr>
        <p:txBody>
          <a:bodyPr vert="horz" lIns="91440" tIns="45720" rIns="91440" bIns="45720" rtlCol="0" anchor="ctr">
            <a:normAutofit/>
          </a:bodyPr>
          <a:lstStyle>
            <a:lvl1pPr algn="r">
              <a:defRPr sz="3545"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3239770" rtl="0" eaLnBrk="1" fontAlgn="auto" latinLnBrk="0" hangingPunct="1">
        <a:lnSpc>
          <a:spcPct val="100000"/>
        </a:lnSpc>
        <a:spcBef>
          <a:spcPct val="0"/>
        </a:spcBef>
        <a:buNone/>
        <a:defRPr sz="12755"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810260" indent="-810260" algn="l" defTabSz="3239770" rtl="0" eaLnBrk="1" fontAlgn="auto" latinLnBrk="0" hangingPunct="1">
        <a:lnSpc>
          <a:spcPct val="130000"/>
        </a:lnSpc>
        <a:spcBef>
          <a:spcPts val="5"/>
        </a:spcBef>
        <a:spcAft>
          <a:spcPts val="1000"/>
        </a:spcAft>
        <a:buFont typeface="Arial" panose="020B0604020202020204" pitchFamily="34" charset="0"/>
        <a:buChar char="●"/>
        <a:defRPr sz="638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2430145" indent="-810260" algn="l" defTabSz="3239770" rtl="0" eaLnBrk="1" fontAlgn="auto" latinLnBrk="0" hangingPunct="1">
        <a:lnSpc>
          <a:spcPct val="120000"/>
        </a:lnSpc>
        <a:spcBef>
          <a:spcPts val="5"/>
        </a:spcBef>
        <a:spcAft>
          <a:spcPts val="600"/>
        </a:spcAft>
        <a:buFont typeface="Arial" panose="020B0604020202020204" pitchFamily="34" charset="0"/>
        <a:buChar char="●"/>
        <a:tabLst>
          <a:tab pos="5703570" algn="l"/>
          <a:tab pos="5703570" algn="l"/>
          <a:tab pos="5703570" algn="l"/>
          <a:tab pos="5703570" algn="l"/>
        </a:tabLst>
        <a:defRPr sz="56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4050030" indent="-810260" algn="l" defTabSz="3239770" rtl="0" eaLnBrk="1" fontAlgn="auto" latinLnBrk="0" hangingPunct="1">
        <a:lnSpc>
          <a:spcPct val="120000"/>
        </a:lnSpc>
        <a:spcBef>
          <a:spcPts val="5"/>
        </a:spcBef>
        <a:spcAft>
          <a:spcPts val="600"/>
        </a:spcAft>
        <a:buFont typeface="Arial" panose="020B0604020202020204" pitchFamily="34" charset="0"/>
        <a:buChar char="●"/>
        <a:defRPr sz="56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5669915" indent="-810260" algn="l" defTabSz="3239770" rtl="0" eaLnBrk="1" fontAlgn="auto" latinLnBrk="0" hangingPunct="1">
        <a:lnSpc>
          <a:spcPct val="120000"/>
        </a:lnSpc>
        <a:spcBef>
          <a:spcPts val="5"/>
        </a:spcBef>
        <a:spcAft>
          <a:spcPts val="300"/>
        </a:spcAft>
        <a:buFont typeface="Wingdings" panose="05000000000000000000" charset="0"/>
        <a:buChar char=""/>
        <a:defRPr sz="496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7289800" indent="-810260" algn="l" defTabSz="3239770" rtl="0" eaLnBrk="1" fontAlgn="auto" latinLnBrk="0" hangingPunct="1">
        <a:lnSpc>
          <a:spcPct val="120000"/>
        </a:lnSpc>
        <a:spcBef>
          <a:spcPts val="5"/>
        </a:spcBef>
        <a:spcAft>
          <a:spcPts val="300"/>
        </a:spcAft>
        <a:buFont typeface="Arial" panose="020B0604020202020204" pitchFamily="34" charset="0"/>
        <a:buChar char="•"/>
        <a:defRPr sz="496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8909685"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6pPr>
      <a:lvl7pPr marL="10530205"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7pPr>
      <a:lvl8pPr marL="12150090"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8pPr>
      <a:lvl9pPr marL="13769975"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9pPr>
    </p:bodyStyle>
    <p:otherStyle>
      <a:defPPr>
        <a:defRPr lang="zh-CN"/>
      </a:defPPr>
      <a:lvl1pPr marL="0" algn="l" defTabSz="3239770" rtl="0" eaLnBrk="1" latinLnBrk="0" hangingPunct="1">
        <a:defRPr sz="6380" kern="1200">
          <a:solidFill>
            <a:schemeClr val="tx1"/>
          </a:solidFill>
          <a:latin typeface="+mn-lt"/>
          <a:ea typeface="+mn-ea"/>
          <a:cs typeface="+mn-cs"/>
        </a:defRPr>
      </a:lvl1pPr>
      <a:lvl2pPr marL="1619885" algn="l" defTabSz="3239770" rtl="0" eaLnBrk="1" latinLnBrk="0" hangingPunct="1">
        <a:defRPr sz="6380" kern="1200">
          <a:solidFill>
            <a:schemeClr val="tx1"/>
          </a:solidFill>
          <a:latin typeface="+mn-lt"/>
          <a:ea typeface="+mn-ea"/>
          <a:cs typeface="+mn-cs"/>
        </a:defRPr>
      </a:lvl2pPr>
      <a:lvl3pPr marL="3239770" algn="l" defTabSz="3239770" rtl="0" eaLnBrk="1" latinLnBrk="0" hangingPunct="1">
        <a:defRPr sz="6380" kern="1200">
          <a:solidFill>
            <a:schemeClr val="tx1"/>
          </a:solidFill>
          <a:latin typeface="+mn-lt"/>
          <a:ea typeface="+mn-ea"/>
          <a:cs typeface="+mn-cs"/>
        </a:defRPr>
      </a:lvl3pPr>
      <a:lvl4pPr marL="4860290" algn="l" defTabSz="3239770" rtl="0" eaLnBrk="1" latinLnBrk="0" hangingPunct="1">
        <a:defRPr sz="6380" kern="1200">
          <a:solidFill>
            <a:schemeClr val="tx1"/>
          </a:solidFill>
          <a:latin typeface="+mn-lt"/>
          <a:ea typeface="+mn-ea"/>
          <a:cs typeface="+mn-cs"/>
        </a:defRPr>
      </a:lvl4pPr>
      <a:lvl5pPr marL="6480175" algn="l" defTabSz="3239770" rtl="0" eaLnBrk="1" latinLnBrk="0" hangingPunct="1">
        <a:defRPr sz="6380" kern="1200">
          <a:solidFill>
            <a:schemeClr val="tx1"/>
          </a:solidFill>
          <a:latin typeface="+mn-lt"/>
          <a:ea typeface="+mn-ea"/>
          <a:cs typeface="+mn-cs"/>
        </a:defRPr>
      </a:lvl5pPr>
      <a:lvl6pPr marL="8100060" algn="l" defTabSz="3239770" rtl="0" eaLnBrk="1" latinLnBrk="0" hangingPunct="1">
        <a:defRPr sz="6380" kern="1200">
          <a:solidFill>
            <a:schemeClr val="tx1"/>
          </a:solidFill>
          <a:latin typeface="+mn-lt"/>
          <a:ea typeface="+mn-ea"/>
          <a:cs typeface="+mn-cs"/>
        </a:defRPr>
      </a:lvl6pPr>
      <a:lvl7pPr marL="9719945" algn="l" defTabSz="3239770" rtl="0" eaLnBrk="1" latinLnBrk="0" hangingPunct="1">
        <a:defRPr sz="6380" kern="1200">
          <a:solidFill>
            <a:schemeClr val="tx1"/>
          </a:solidFill>
          <a:latin typeface="+mn-lt"/>
          <a:ea typeface="+mn-ea"/>
          <a:cs typeface="+mn-cs"/>
        </a:defRPr>
      </a:lvl7pPr>
      <a:lvl8pPr marL="11339830" algn="l" defTabSz="3239770" rtl="0" eaLnBrk="1" latinLnBrk="0" hangingPunct="1">
        <a:defRPr sz="6380" kern="1200">
          <a:solidFill>
            <a:schemeClr val="tx1"/>
          </a:solidFill>
          <a:latin typeface="+mn-lt"/>
          <a:ea typeface="+mn-ea"/>
          <a:cs typeface="+mn-cs"/>
        </a:defRPr>
      </a:lvl8pPr>
      <a:lvl9pPr marL="12959715" algn="l" defTabSz="3239770" rtl="0" eaLnBrk="1" latinLnBrk="0" hangingPunct="1">
        <a:defRPr sz="63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63.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pic>
        <p:nvPicPr>
          <p:cNvPr id="21" name="图片 20" descr="002-蓝"/>
          <p:cNvPicPr>
            <a:picLocks noChangeAspect="1"/>
          </p:cNvPicPr>
          <p:nvPr/>
        </p:nvPicPr>
        <p:blipFill>
          <a:blip r:embed="rId4"/>
          <a:srcRect l="35114" t="6085" r="57603" b="90514"/>
          <a:stretch>
            <a:fillRect/>
          </a:stretch>
        </p:blipFill>
        <p:spPr>
          <a:xfrm>
            <a:off x="21019452" y="3027576"/>
            <a:ext cx="2359660" cy="1469390"/>
          </a:xfrm>
          <a:prstGeom prst="rect">
            <a:avLst/>
          </a:prstGeom>
        </p:spPr>
      </p:pic>
      <p:pic>
        <p:nvPicPr>
          <p:cNvPr id="8" name="图片 7" descr="002-蓝"/>
          <p:cNvPicPr>
            <a:picLocks noChangeAspect="1"/>
          </p:cNvPicPr>
          <p:nvPr/>
        </p:nvPicPr>
        <p:blipFill>
          <a:blip r:embed="rId4"/>
          <a:srcRect l="8467" t="9935" r="176" b="87305"/>
          <a:stretch>
            <a:fillRect/>
          </a:stretch>
        </p:blipFill>
        <p:spPr>
          <a:xfrm>
            <a:off x="1327150" y="4292600"/>
            <a:ext cx="29597350" cy="1192530"/>
          </a:xfrm>
          <a:prstGeom prst="rect">
            <a:avLst/>
          </a:prstGeom>
        </p:spPr>
      </p:pic>
      <p:sp>
        <p:nvSpPr>
          <p:cNvPr id="19" name="文本框 18">
            <a:extLst>
              <a:ext uri="{FF2B5EF4-FFF2-40B4-BE49-F238E27FC236}">
                <a16:creationId xmlns:a16="http://schemas.microsoft.com/office/drawing/2014/main" id="{092C1CFF-4460-443C-A24A-C971C7C29294}"/>
              </a:ext>
            </a:extLst>
          </p:cNvPr>
          <p:cNvSpPr txBox="1"/>
          <p:nvPr/>
        </p:nvSpPr>
        <p:spPr>
          <a:xfrm>
            <a:off x="1252478" y="2750334"/>
            <a:ext cx="22198937" cy="1746632"/>
          </a:xfrm>
          <a:prstGeom prst="rect">
            <a:avLst/>
          </a:prstGeom>
          <a:noFill/>
        </p:spPr>
        <p:txBody>
          <a:bodyPr wrap="square" rtlCol="0">
            <a:spAutoFit/>
          </a:bodyPr>
          <a:lstStyle/>
          <a:p>
            <a:r>
              <a:rPr lang="zh-CN" altLang="zh-CN" sz="10750" spc="100" dirty="0">
                <a:solidFill>
                  <a:srgbClr val="2975A3"/>
                </a:solidFill>
                <a:ea typeface="方正兰亭粗黑简体" panose="02000000000000000000" charset="-122"/>
              </a:rPr>
              <a:t>基于断层扫描的穿戴式手势识别</a:t>
            </a:r>
            <a:endParaRPr lang="zh-CN" altLang="en-US" sz="10750" spc="100" dirty="0">
              <a:solidFill>
                <a:srgbClr val="2975A3"/>
              </a:solidFill>
              <a:uFillTx/>
              <a:latin typeface="方正兰亭粗黑简体" panose="02000000000000000000" charset="-122"/>
              <a:ea typeface="方正兰亭粗黑简体" panose="02000000000000000000" charset="-122"/>
            </a:endParaRPr>
          </a:p>
        </p:txBody>
      </p:sp>
      <p:sp>
        <p:nvSpPr>
          <p:cNvPr id="20" name="文本框 19">
            <a:extLst>
              <a:ext uri="{FF2B5EF4-FFF2-40B4-BE49-F238E27FC236}">
                <a16:creationId xmlns:a16="http://schemas.microsoft.com/office/drawing/2014/main" id="{044D6555-07EE-4C8C-99C0-4AB5D7DB69B8}"/>
              </a:ext>
            </a:extLst>
          </p:cNvPr>
          <p:cNvSpPr txBox="1"/>
          <p:nvPr/>
        </p:nvSpPr>
        <p:spPr>
          <a:xfrm>
            <a:off x="1302385" y="5656743"/>
            <a:ext cx="5801360" cy="1476375"/>
          </a:xfrm>
          <a:prstGeom prst="rect">
            <a:avLst/>
          </a:prstGeom>
          <a:noFill/>
        </p:spPr>
        <p:txBody>
          <a:bodyPr wrap="square" rtlCol="0">
            <a:spAutoFit/>
          </a:bodyPr>
          <a:lstStyle/>
          <a:p>
            <a:r>
              <a:rPr lang="zh-CN" altLang="en-US" sz="9000" spc="80">
                <a:solidFill>
                  <a:schemeClr val="tx1">
                    <a:lumMod val="75000"/>
                    <a:lumOff val="25000"/>
                  </a:schemeClr>
                </a:solidFill>
                <a:uFillTx/>
                <a:latin typeface="思源黑体 CN Bold" panose="020B0800000000000000" charset="-122"/>
                <a:ea typeface="思源黑体 CN Bold" panose="020B0800000000000000" charset="-122"/>
              </a:rPr>
              <a:t>概述</a:t>
            </a:r>
          </a:p>
        </p:txBody>
      </p:sp>
      <p:sp>
        <p:nvSpPr>
          <p:cNvPr id="22" name="文本框 21">
            <a:extLst>
              <a:ext uri="{FF2B5EF4-FFF2-40B4-BE49-F238E27FC236}">
                <a16:creationId xmlns:a16="http://schemas.microsoft.com/office/drawing/2014/main" id="{F3F80AB3-410E-4171-8411-9A1F92CAA22D}"/>
              </a:ext>
            </a:extLst>
          </p:cNvPr>
          <p:cNvSpPr txBox="1"/>
          <p:nvPr/>
        </p:nvSpPr>
        <p:spPr>
          <a:xfrm>
            <a:off x="1302385" y="13924399"/>
            <a:ext cx="5801360" cy="1476375"/>
          </a:xfrm>
          <a:prstGeom prst="rect">
            <a:avLst/>
          </a:prstGeom>
          <a:noFill/>
        </p:spPr>
        <p:txBody>
          <a:bodyPr wrap="square" rtlCol="0">
            <a:spAutoFit/>
          </a:bodyPr>
          <a:lstStyle/>
          <a:p>
            <a:r>
              <a:rPr lang="zh-CN" altLang="en-US" sz="9000" spc="80" dirty="0">
                <a:solidFill>
                  <a:schemeClr val="tx1">
                    <a:lumMod val="75000"/>
                    <a:lumOff val="25000"/>
                  </a:schemeClr>
                </a:solidFill>
                <a:latin typeface="思源黑体 CN Bold" panose="020B0800000000000000" charset="-122"/>
                <a:ea typeface="思源黑体 CN Bold" panose="020B0800000000000000" charset="-122"/>
              </a:rPr>
              <a:t>项目背景</a:t>
            </a:r>
            <a:endParaRPr lang="zh-CN" altLang="en-US" sz="9000" spc="80" dirty="0">
              <a:solidFill>
                <a:schemeClr val="tx1">
                  <a:lumMod val="75000"/>
                  <a:lumOff val="25000"/>
                </a:schemeClr>
              </a:solidFill>
              <a:uFillTx/>
              <a:latin typeface="思源黑体 CN Bold" panose="020B0800000000000000" charset="-122"/>
              <a:ea typeface="思源黑体 CN Bold" panose="020B0800000000000000" charset="-122"/>
            </a:endParaRPr>
          </a:p>
        </p:txBody>
      </p:sp>
      <p:sp>
        <p:nvSpPr>
          <p:cNvPr id="23" name="文本框 22">
            <a:extLst>
              <a:ext uri="{FF2B5EF4-FFF2-40B4-BE49-F238E27FC236}">
                <a16:creationId xmlns:a16="http://schemas.microsoft.com/office/drawing/2014/main" id="{C4C8FF02-A050-48A8-8BEA-79317B41088E}"/>
              </a:ext>
            </a:extLst>
          </p:cNvPr>
          <p:cNvSpPr txBox="1"/>
          <p:nvPr/>
        </p:nvSpPr>
        <p:spPr>
          <a:xfrm>
            <a:off x="1484946" y="25021788"/>
            <a:ext cx="5801360" cy="1476375"/>
          </a:xfrm>
          <a:prstGeom prst="rect">
            <a:avLst/>
          </a:prstGeom>
          <a:noFill/>
        </p:spPr>
        <p:txBody>
          <a:bodyPr wrap="square" rtlCol="0">
            <a:spAutoFit/>
          </a:bodyPr>
          <a:lstStyle/>
          <a:p>
            <a:r>
              <a:rPr lang="zh-CN" altLang="en-US" sz="9000" spc="80" dirty="0">
                <a:solidFill>
                  <a:schemeClr val="tx1">
                    <a:lumMod val="75000"/>
                    <a:lumOff val="25000"/>
                  </a:schemeClr>
                </a:solidFill>
                <a:uFillTx/>
                <a:latin typeface="思源黑体 CN Bold" panose="020B0800000000000000" charset="-122"/>
                <a:ea typeface="思源黑体 CN Bold" panose="020B0800000000000000" charset="-122"/>
              </a:rPr>
              <a:t>项目特色</a:t>
            </a:r>
          </a:p>
        </p:txBody>
      </p:sp>
      <p:sp>
        <p:nvSpPr>
          <p:cNvPr id="24" name="文本框 23">
            <a:extLst>
              <a:ext uri="{FF2B5EF4-FFF2-40B4-BE49-F238E27FC236}">
                <a16:creationId xmlns:a16="http://schemas.microsoft.com/office/drawing/2014/main" id="{4FAAAE03-896D-4B15-9378-575C8E19A932}"/>
              </a:ext>
            </a:extLst>
          </p:cNvPr>
          <p:cNvSpPr txBox="1"/>
          <p:nvPr/>
        </p:nvSpPr>
        <p:spPr>
          <a:xfrm>
            <a:off x="1376680" y="34794038"/>
            <a:ext cx="5801360" cy="1476375"/>
          </a:xfrm>
          <a:prstGeom prst="rect">
            <a:avLst/>
          </a:prstGeom>
          <a:noFill/>
        </p:spPr>
        <p:txBody>
          <a:bodyPr wrap="square" rtlCol="0">
            <a:spAutoFit/>
          </a:bodyPr>
          <a:lstStyle/>
          <a:p>
            <a:r>
              <a:rPr lang="zh-CN" altLang="en-US" sz="9000" spc="80" dirty="0">
                <a:solidFill>
                  <a:schemeClr val="tx1">
                    <a:lumMod val="75000"/>
                    <a:lumOff val="25000"/>
                  </a:schemeClr>
                </a:solidFill>
                <a:uFillTx/>
                <a:latin typeface="思源黑体 CN Bold" panose="020B0800000000000000" charset="-122"/>
                <a:ea typeface="思源黑体 CN Bold" panose="020B0800000000000000" charset="-122"/>
              </a:rPr>
              <a:t>成果总结</a:t>
            </a:r>
          </a:p>
        </p:txBody>
      </p:sp>
      <p:sp>
        <p:nvSpPr>
          <p:cNvPr id="25" name="文本框 24">
            <a:extLst>
              <a:ext uri="{FF2B5EF4-FFF2-40B4-BE49-F238E27FC236}">
                <a16:creationId xmlns:a16="http://schemas.microsoft.com/office/drawing/2014/main" id="{0EEB7ADF-A77C-4CAE-97F7-EEE5CE7B2141}"/>
              </a:ext>
            </a:extLst>
          </p:cNvPr>
          <p:cNvSpPr txBox="1"/>
          <p:nvPr/>
        </p:nvSpPr>
        <p:spPr>
          <a:xfrm>
            <a:off x="1702753" y="7161740"/>
            <a:ext cx="29279215" cy="5999848"/>
          </a:xfrm>
          <a:prstGeom prst="rect">
            <a:avLst/>
          </a:prstGeom>
          <a:noFill/>
        </p:spPr>
        <p:txBody>
          <a:bodyPr wrap="square" rtlCol="0">
            <a:spAutoFit/>
          </a:bodyPr>
          <a:lstStyle/>
          <a:p>
            <a:pPr indent="1440180">
              <a:lnSpc>
                <a:spcPts val="9400"/>
              </a:lnSpc>
              <a:spcBef>
                <a:spcPts val="600"/>
              </a:spcBef>
            </a:pPr>
            <a:r>
              <a:rPr lang="zh-CN" altLang="en-US" sz="6000" spc="60" dirty="0">
                <a:solidFill>
                  <a:schemeClr val="tx1">
                    <a:lumMod val="75000"/>
                    <a:lumOff val="25000"/>
                  </a:schemeClr>
                </a:solidFill>
                <a:ea typeface="思源黑体 CN Regular" panose="020B0500000000000000" charset="-122"/>
              </a:rPr>
              <a:t>本项目</a:t>
            </a:r>
            <a:r>
              <a:rPr lang="zh-CN" altLang="zh-CN" sz="6000" spc="60" dirty="0">
                <a:solidFill>
                  <a:schemeClr val="tx1">
                    <a:lumMod val="75000"/>
                    <a:lumOff val="25000"/>
                  </a:schemeClr>
                </a:solidFill>
                <a:ea typeface="思源黑体 CN Regular" panose="020B0500000000000000" charset="-122"/>
              </a:rPr>
              <a:t>旨在设计一款可以实现手语实时翻译的手势识别智能手环，帮助手语使用者在日常生活中与其他语言使用者进行顺畅的交流。</a:t>
            </a:r>
            <a:r>
              <a:rPr lang="zh-CN" altLang="en-US" sz="6000" spc="60" dirty="0">
                <a:solidFill>
                  <a:schemeClr val="tx1">
                    <a:lumMod val="75000"/>
                    <a:lumOff val="25000"/>
                  </a:schemeClr>
                </a:solidFill>
                <a:ea typeface="思源黑体 CN Regular" panose="020B0500000000000000" charset="-122"/>
              </a:rPr>
              <a:t>我们</a:t>
            </a:r>
            <a:r>
              <a:rPr lang="zh-CN" altLang="zh-CN" sz="6000" spc="60" dirty="0">
                <a:solidFill>
                  <a:schemeClr val="tx1">
                    <a:lumMod val="75000"/>
                    <a:lumOff val="25000"/>
                  </a:schemeClr>
                </a:solidFill>
                <a:ea typeface="思源黑体 CN Regular" panose="020B0500000000000000" charset="-122"/>
              </a:rPr>
              <a:t>提出了一种基于断层扫描的穿戴式手势识别，借鉴医学影像设备使用的断层扫描算法，通过环状排布的电极采集阻抗信息逆推肌肉收缩情况，从而实现使用可穿戴手环识别手势，进一步结合手臂状态实现手语实时翻译。有着广阔的应用前景、众多的目标用户和极大的社会价值。</a:t>
            </a:r>
          </a:p>
        </p:txBody>
      </p:sp>
      <p:sp>
        <p:nvSpPr>
          <p:cNvPr id="26" name="文本框 25">
            <a:extLst>
              <a:ext uri="{FF2B5EF4-FFF2-40B4-BE49-F238E27FC236}">
                <a16:creationId xmlns:a16="http://schemas.microsoft.com/office/drawing/2014/main" id="{762F9BA9-3865-4850-A190-FE50AE043B1D}"/>
              </a:ext>
            </a:extLst>
          </p:cNvPr>
          <p:cNvSpPr txBox="1"/>
          <p:nvPr/>
        </p:nvSpPr>
        <p:spPr>
          <a:xfrm>
            <a:off x="14312349" y="25530098"/>
            <a:ext cx="16669620" cy="8226355"/>
          </a:xfrm>
          <a:prstGeom prst="rect">
            <a:avLst/>
          </a:prstGeom>
          <a:noFill/>
        </p:spPr>
        <p:txBody>
          <a:bodyPr wrap="square" rtlCol="0">
            <a:spAutoFit/>
          </a:bodyPr>
          <a:lstStyle/>
          <a:p>
            <a:pPr>
              <a:lnSpc>
                <a:spcPts val="8000"/>
              </a:lnSpc>
            </a:pPr>
            <a:r>
              <a:rPr lang="zh-CN" altLang="zh-CN" sz="6000" spc="60" dirty="0">
                <a:solidFill>
                  <a:schemeClr val="tx1">
                    <a:lumMod val="75000"/>
                    <a:lumOff val="25000"/>
                  </a:schemeClr>
                </a:solidFill>
                <a:ea typeface="思源黑体 CN Regular" panose="020B0500000000000000" charset="-122"/>
              </a:rPr>
              <a:t>我们提出使用环形均匀排布的</a:t>
            </a:r>
            <a:r>
              <a:rPr lang="en-US" altLang="zh-CN" sz="6000" spc="60" dirty="0">
                <a:solidFill>
                  <a:schemeClr val="tx1">
                    <a:lumMod val="75000"/>
                    <a:lumOff val="25000"/>
                  </a:schemeClr>
                </a:solidFill>
                <a:ea typeface="思源黑体 CN Regular" panose="020B0500000000000000" charset="-122"/>
              </a:rPr>
              <a:t>8</a:t>
            </a:r>
            <a:r>
              <a:rPr lang="zh-CN" altLang="zh-CN" sz="6000" spc="60" dirty="0">
                <a:solidFill>
                  <a:schemeClr val="tx1">
                    <a:lumMod val="75000"/>
                    <a:lumOff val="25000"/>
                  </a:schemeClr>
                </a:solidFill>
                <a:ea typeface="思源黑体 CN Regular" panose="020B0500000000000000" charset="-122"/>
              </a:rPr>
              <a:t>个电极作为采样点，通过两个</a:t>
            </a:r>
            <a:r>
              <a:rPr lang="en-US" altLang="zh-CN" sz="6000" spc="60" dirty="0">
                <a:solidFill>
                  <a:schemeClr val="tx1">
                    <a:lumMod val="75000"/>
                    <a:lumOff val="25000"/>
                  </a:schemeClr>
                </a:solidFill>
                <a:ea typeface="思源黑体 CN Regular" panose="020B0500000000000000" charset="-122"/>
              </a:rPr>
              <a:t>8</a:t>
            </a:r>
            <a:r>
              <a:rPr lang="zh-CN" altLang="zh-CN" sz="6000" spc="60" dirty="0">
                <a:solidFill>
                  <a:schemeClr val="tx1">
                    <a:lumMod val="75000"/>
                    <a:lumOff val="25000"/>
                  </a:schemeClr>
                </a:solidFill>
                <a:ea typeface="思源黑体 CN Regular" panose="020B0500000000000000" charset="-122"/>
              </a:rPr>
              <a:t>选</a:t>
            </a:r>
            <a:r>
              <a:rPr lang="en-US" altLang="zh-CN" sz="6000" spc="60" dirty="0">
                <a:solidFill>
                  <a:schemeClr val="tx1">
                    <a:lumMod val="75000"/>
                    <a:lumOff val="25000"/>
                  </a:schemeClr>
                </a:solidFill>
                <a:ea typeface="思源黑体 CN Regular" panose="020B0500000000000000" charset="-122"/>
              </a:rPr>
              <a:t>1MUX</a:t>
            </a:r>
            <a:r>
              <a:rPr lang="zh-CN" altLang="zh-CN" sz="6000" spc="60" dirty="0">
                <a:solidFill>
                  <a:schemeClr val="tx1">
                    <a:lumMod val="75000"/>
                    <a:lumOff val="25000"/>
                  </a:schemeClr>
                </a:solidFill>
                <a:ea typeface="思源黑体 CN Regular" panose="020B0500000000000000" charset="-122"/>
              </a:rPr>
              <a:t>依次选通其中两个电极，并使用网络分析仪监测这两个电极之间的实时阻抗，获得</a:t>
            </a:r>
            <a:r>
              <a:rPr lang="en-US" altLang="zh-CN" sz="6000" spc="60" dirty="0">
                <a:solidFill>
                  <a:schemeClr val="tx1">
                    <a:lumMod val="75000"/>
                    <a:lumOff val="25000"/>
                  </a:schemeClr>
                </a:solidFill>
                <a:ea typeface="思源黑体 CN Regular" panose="020B0500000000000000" charset="-122"/>
              </a:rPr>
              <a:t>28</a:t>
            </a:r>
            <a:r>
              <a:rPr lang="zh-CN" altLang="zh-CN" sz="6000" spc="60" dirty="0">
                <a:solidFill>
                  <a:schemeClr val="tx1">
                    <a:lumMod val="75000"/>
                    <a:lumOff val="25000"/>
                  </a:schemeClr>
                </a:solidFill>
                <a:ea typeface="思源黑体 CN Regular" panose="020B0500000000000000" charset="-122"/>
              </a:rPr>
              <a:t>个阻抗数据，使用图像重建算法重建截面的肌肉状态，从而获取目前手势。</a:t>
            </a:r>
            <a:r>
              <a:rPr lang="zh-CN" altLang="en-US" sz="6000" spc="60" dirty="0">
                <a:solidFill>
                  <a:schemeClr val="tx1">
                    <a:lumMod val="75000"/>
                    <a:lumOff val="25000"/>
                  </a:schemeClr>
                </a:solidFill>
                <a:ea typeface="思源黑体 CN Regular" panose="020B0500000000000000" charset="-122"/>
              </a:rPr>
              <a:t>这种识别方法有着更小的体积、更精准的肌电感应和更小的成本，能够为听障人士提供一个便利且可以负担的可穿戴手语翻译工具。</a:t>
            </a: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sp>
        <p:nvSpPr>
          <p:cNvPr id="27" name="文本框 26">
            <a:extLst>
              <a:ext uri="{FF2B5EF4-FFF2-40B4-BE49-F238E27FC236}">
                <a16:creationId xmlns:a16="http://schemas.microsoft.com/office/drawing/2014/main" id="{57243B1E-B2FE-4DA5-A54B-2542392928C3}"/>
              </a:ext>
            </a:extLst>
          </p:cNvPr>
          <p:cNvSpPr txBox="1"/>
          <p:nvPr/>
        </p:nvSpPr>
        <p:spPr>
          <a:xfrm>
            <a:off x="1446054" y="36659022"/>
            <a:ext cx="29507180" cy="6398931"/>
          </a:xfrm>
          <a:prstGeom prst="rect">
            <a:avLst/>
          </a:prstGeom>
          <a:noFill/>
        </p:spPr>
        <p:txBody>
          <a:bodyPr wrap="square" rtlCol="0">
            <a:spAutoFit/>
          </a:bodyPr>
          <a:lstStyle/>
          <a:p>
            <a:pPr>
              <a:lnSpc>
                <a:spcPts val="8200"/>
              </a:lnSpc>
            </a:pPr>
            <a:r>
              <a:rPr lang="zh-CN" altLang="en-US" sz="6000" dirty="0"/>
              <a:t>        </a:t>
            </a:r>
            <a:r>
              <a:rPr lang="zh-CN" altLang="en-US" sz="6000" spc="60" dirty="0">
                <a:solidFill>
                  <a:schemeClr val="tx1">
                    <a:lumMod val="75000"/>
                    <a:lumOff val="25000"/>
                  </a:schemeClr>
                </a:solidFill>
                <a:ea typeface="思源黑体 CN Regular" panose="020B0500000000000000" charset="-122"/>
              </a:rPr>
              <a:t>经过实验测试，我们已经成功捕捉了手语中</a:t>
            </a:r>
            <a:r>
              <a:rPr lang="en-US" altLang="zh-CN" sz="6000" spc="60" dirty="0">
                <a:solidFill>
                  <a:schemeClr val="tx1">
                    <a:lumMod val="75000"/>
                    <a:lumOff val="25000"/>
                  </a:schemeClr>
                </a:solidFill>
                <a:ea typeface="思源黑体 CN Regular" panose="020B0500000000000000" charset="-122"/>
              </a:rPr>
              <a:t>26</a:t>
            </a:r>
            <a:r>
              <a:rPr lang="zh-CN" altLang="en-US" sz="6000" spc="60" dirty="0">
                <a:solidFill>
                  <a:schemeClr val="tx1">
                    <a:lumMod val="75000"/>
                    <a:lumOff val="25000"/>
                  </a:schemeClr>
                </a:solidFill>
                <a:ea typeface="思源黑体 CN Regular" panose="020B0500000000000000" charset="-122"/>
              </a:rPr>
              <a:t>个字母的手势识别，同时我们</a:t>
            </a:r>
            <a:r>
              <a:rPr lang="zh-CN" altLang="zh-CN" sz="6000" spc="60" dirty="0">
                <a:solidFill>
                  <a:schemeClr val="tx1">
                    <a:lumMod val="75000"/>
                    <a:lumOff val="25000"/>
                  </a:schemeClr>
                </a:solidFill>
                <a:ea typeface="思源黑体 CN Regular" panose="020B0500000000000000" charset="-122"/>
              </a:rPr>
              <a:t>参考了计算机体层成像和正电子发射断层扫描算法进行图像重建来进一步消除噪声，获得更加清晰的肌肉断层扫描图像，从而实现趋于连续的手势识别，相比于离散的模式识别，在未来的进一步应用中更为普适。用这种方法</a:t>
            </a:r>
            <a:r>
              <a:rPr lang="zh-CN" altLang="en-US" sz="6000" spc="60" dirty="0">
                <a:solidFill>
                  <a:schemeClr val="tx1">
                    <a:lumMod val="75000"/>
                    <a:lumOff val="25000"/>
                  </a:schemeClr>
                </a:solidFill>
                <a:ea typeface="思源黑体 CN Regular" panose="020B0500000000000000" charset="-122"/>
              </a:rPr>
              <a:t>也</a:t>
            </a:r>
            <a:r>
              <a:rPr lang="zh-CN" altLang="zh-CN" sz="6000" spc="60" dirty="0">
                <a:solidFill>
                  <a:schemeClr val="tx1">
                    <a:lumMod val="75000"/>
                    <a:lumOff val="25000"/>
                  </a:schemeClr>
                </a:solidFill>
                <a:ea typeface="思源黑体 CN Regular" panose="020B0500000000000000" charset="-122"/>
              </a:rPr>
              <a:t>可以顺利的识别到手势和手臂的连续动作</a:t>
            </a:r>
            <a:r>
              <a:rPr lang="zh-CN" altLang="en-US" sz="6000" spc="60" dirty="0">
                <a:solidFill>
                  <a:schemeClr val="tx1">
                    <a:lumMod val="75000"/>
                    <a:lumOff val="25000"/>
                  </a:schemeClr>
                </a:solidFill>
                <a:ea typeface="思源黑体 CN Regular" panose="020B0500000000000000" charset="-122"/>
              </a:rPr>
              <a:t>，对手语中除了</a:t>
            </a:r>
            <a:r>
              <a:rPr lang="en-US" altLang="zh-CN" sz="6000" spc="60" dirty="0">
                <a:solidFill>
                  <a:schemeClr val="tx1">
                    <a:lumMod val="75000"/>
                    <a:lumOff val="25000"/>
                  </a:schemeClr>
                </a:solidFill>
                <a:ea typeface="思源黑体 CN Regular" panose="020B0500000000000000" charset="-122"/>
              </a:rPr>
              <a:t>26</a:t>
            </a:r>
            <a:r>
              <a:rPr lang="zh-CN" altLang="en-US" sz="6000" spc="60" dirty="0">
                <a:solidFill>
                  <a:schemeClr val="tx1">
                    <a:lumMod val="75000"/>
                    <a:lumOff val="25000"/>
                  </a:schemeClr>
                </a:solidFill>
                <a:ea typeface="思源黑体 CN Regular" panose="020B0500000000000000" charset="-122"/>
              </a:rPr>
              <a:t>个字母以外的更复杂的动作识别提供了技术基础。</a:t>
            </a:r>
            <a:endParaRPr lang="zh-CN" altLang="zh-CN" sz="6000" spc="60" dirty="0">
              <a:solidFill>
                <a:schemeClr val="tx1">
                  <a:lumMod val="75000"/>
                  <a:lumOff val="25000"/>
                </a:schemeClr>
              </a:solidFill>
              <a:ea typeface="思源黑体 CN Regular" panose="020B0500000000000000" charset="-122"/>
            </a:endParaRPr>
          </a:p>
          <a:p>
            <a:pPr indent="1440180" fontAlgn="auto">
              <a:lnSpc>
                <a:spcPts val="8200"/>
              </a:lnSpc>
              <a:spcBef>
                <a:spcPts val="600"/>
              </a:spcBef>
            </a:pP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pic>
        <p:nvPicPr>
          <p:cNvPr id="28" name="图片 27">
            <a:extLst>
              <a:ext uri="{FF2B5EF4-FFF2-40B4-BE49-F238E27FC236}">
                <a16:creationId xmlns:a16="http://schemas.microsoft.com/office/drawing/2014/main" id="{B0727B72-77BB-4665-ABEB-11935DAE009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861" b="9809"/>
          <a:stretch/>
        </p:blipFill>
        <p:spPr>
          <a:xfrm>
            <a:off x="24457025" y="17639962"/>
            <a:ext cx="6033770" cy="3901778"/>
          </a:xfrm>
          <a:prstGeom prst="rect">
            <a:avLst/>
          </a:prstGeom>
        </p:spPr>
      </p:pic>
      <p:pic>
        <p:nvPicPr>
          <p:cNvPr id="29" name="图片 28">
            <a:extLst>
              <a:ext uri="{FF2B5EF4-FFF2-40B4-BE49-F238E27FC236}">
                <a16:creationId xmlns:a16="http://schemas.microsoft.com/office/drawing/2014/main" id="{853F705C-7A35-4040-9317-B80F577C6294}"/>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1381" t="26828" r="32296" b="22286"/>
          <a:stretch/>
        </p:blipFill>
        <p:spPr>
          <a:xfrm>
            <a:off x="18002567" y="17639962"/>
            <a:ext cx="6033770" cy="3829049"/>
          </a:xfrm>
          <a:prstGeom prst="rect">
            <a:avLst/>
          </a:prstGeom>
        </p:spPr>
      </p:pic>
      <p:sp>
        <p:nvSpPr>
          <p:cNvPr id="30" name="文本框 29">
            <a:extLst>
              <a:ext uri="{FF2B5EF4-FFF2-40B4-BE49-F238E27FC236}">
                <a16:creationId xmlns:a16="http://schemas.microsoft.com/office/drawing/2014/main" id="{ED9A22A8-5EE0-498C-BFC3-759DA666BEB9}"/>
              </a:ext>
            </a:extLst>
          </p:cNvPr>
          <p:cNvSpPr txBox="1"/>
          <p:nvPr/>
        </p:nvSpPr>
        <p:spPr>
          <a:xfrm>
            <a:off x="1376680" y="15607471"/>
            <a:ext cx="16279495" cy="9252276"/>
          </a:xfrm>
          <a:prstGeom prst="rect">
            <a:avLst/>
          </a:prstGeom>
          <a:noFill/>
        </p:spPr>
        <p:txBody>
          <a:bodyPr wrap="square" rtlCol="0">
            <a:spAutoFit/>
          </a:bodyPr>
          <a:lstStyle/>
          <a:p>
            <a:pPr>
              <a:lnSpc>
                <a:spcPts val="8000"/>
              </a:lnSpc>
            </a:pPr>
            <a:r>
              <a:rPr lang="zh-CN" altLang="zh-CN" sz="6000" spc="60" dirty="0">
                <a:solidFill>
                  <a:schemeClr val="tx1">
                    <a:lumMod val="75000"/>
                    <a:lumOff val="25000"/>
                  </a:schemeClr>
                </a:solidFill>
                <a:ea typeface="思源黑体 CN Regular" panose="020B0500000000000000" charset="-122"/>
              </a:rPr>
              <a:t>中国有</a:t>
            </a:r>
            <a:r>
              <a:rPr lang="en-US" altLang="zh-CN" sz="6000" spc="60" dirty="0">
                <a:solidFill>
                  <a:schemeClr val="tx1">
                    <a:lumMod val="75000"/>
                    <a:lumOff val="25000"/>
                  </a:schemeClr>
                </a:solidFill>
                <a:ea typeface="思源黑体 CN Regular" panose="020B0500000000000000" charset="-122"/>
              </a:rPr>
              <a:t>2700</a:t>
            </a:r>
            <a:r>
              <a:rPr lang="zh-CN" altLang="zh-CN" sz="6000" spc="60" dirty="0">
                <a:solidFill>
                  <a:schemeClr val="tx1">
                    <a:lumMod val="75000"/>
                    <a:lumOff val="25000"/>
                  </a:schemeClr>
                </a:solidFill>
                <a:ea typeface="思源黑体 CN Regular" panose="020B0500000000000000" charset="-122"/>
              </a:rPr>
              <a:t>万以上的聋哑人，他们主要使用手语进行交流。近年来国内外研究机构和企业逐渐开始关注手语翻译的可能性，目前手势识别的方法主要分为肌电传感、摄像头图像识别、弯曲传感等几个方向，但是目前这些方法都存在一些问题导致他们不能被用在我们这一应</a:t>
            </a:r>
            <a:r>
              <a:rPr lang="zh-CN" altLang="en-US" sz="6000" spc="60" dirty="0">
                <a:solidFill>
                  <a:schemeClr val="tx1">
                    <a:lumMod val="75000"/>
                    <a:lumOff val="25000"/>
                  </a:schemeClr>
                </a:solidFill>
                <a:ea typeface="思源黑体 CN Regular" panose="020B0500000000000000" charset="-122"/>
              </a:rPr>
              <a:t>用</a:t>
            </a:r>
            <a:r>
              <a:rPr lang="zh-CN" altLang="zh-CN" sz="6000" spc="60" dirty="0">
                <a:solidFill>
                  <a:schemeClr val="tx1">
                    <a:lumMod val="75000"/>
                    <a:lumOff val="25000"/>
                  </a:schemeClr>
                </a:solidFill>
                <a:ea typeface="思源黑体 CN Regular" panose="020B0500000000000000" charset="-122"/>
              </a:rPr>
              <a:t>场景中，具体来说是肌电不准确、相机需要外置、弯曲传感体积太大而且不鲁棒。</a:t>
            </a:r>
          </a:p>
          <a:p>
            <a:pPr>
              <a:lnSpc>
                <a:spcPts val="8000"/>
              </a:lnSpc>
            </a:pP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sp>
        <p:nvSpPr>
          <p:cNvPr id="31" name="矩形 30">
            <a:extLst>
              <a:ext uri="{FF2B5EF4-FFF2-40B4-BE49-F238E27FC236}">
                <a16:creationId xmlns:a16="http://schemas.microsoft.com/office/drawing/2014/main" id="{9E64CED6-718A-41C6-82B8-469698AB1305}"/>
              </a:ext>
            </a:extLst>
          </p:cNvPr>
          <p:cNvSpPr/>
          <p:nvPr/>
        </p:nvSpPr>
        <p:spPr>
          <a:xfrm>
            <a:off x="1252478" y="26552714"/>
            <a:ext cx="11702534" cy="70057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2" name="图片 31">
            <a:extLst>
              <a:ext uri="{FF2B5EF4-FFF2-40B4-BE49-F238E27FC236}">
                <a16:creationId xmlns:a16="http://schemas.microsoft.com/office/drawing/2014/main" id="{D9C32BDE-E41A-4446-8D31-BAEC59960D9C}"/>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67169" r="-5561"/>
          <a:stretch/>
        </p:blipFill>
        <p:spPr>
          <a:xfrm>
            <a:off x="9134796" y="26552714"/>
            <a:ext cx="3491222" cy="5698686"/>
          </a:xfrm>
          <a:prstGeom prst="rect">
            <a:avLst/>
          </a:prstGeom>
        </p:spPr>
      </p:pic>
      <p:pic>
        <p:nvPicPr>
          <p:cNvPr id="33" name="图片 32">
            <a:extLst>
              <a:ext uri="{FF2B5EF4-FFF2-40B4-BE49-F238E27FC236}">
                <a16:creationId xmlns:a16="http://schemas.microsoft.com/office/drawing/2014/main" id="{A95A3660-5C19-4B69-B138-E674420AA652}"/>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30325" t="-957" r="31283" b="957"/>
          <a:stretch/>
        </p:blipFill>
        <p:spPr>
          <a:xfrm>
            <a:off x="5314580" y="26552714"/>
            <a:ext cx="3491222" cy="5698686"/>
          </a:xfrm>
          <a:prstGeom prst="rect">
            <a:avLst/>
          </a:prstGeom>
        </p:spPr>
      </p:pic>
      <p:pic>
        <p:nvPicPr>
          <p:cNvPr id="34" name="图片 33">
            <a:extLst>
              <a:ext uri="{FF2B5EF4-FFF2-40B4-BE49-F238E27FC236}">
                <a16:creationId xmlns:a16="http://schemas.microsoft.com/office/drawing/2014/main" id="{CCFDB06B-478F-4596-B8A4-2A62BD3FD0AC}"/>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5271" r="66879"/>
          <a:stretch/>
        </p:blipFill>
        <p:spPr>
          <a:xfrm>
            <a:off x="1658861" y="26552714"/>
            <a:ext cx="3491222" cy="5698686"/>
          </a:xfrm>
          <a:prstGeom prst="rect">
            <a:avLst/>
          </a:prstGeom>
        </p:spPr>
      </p:pic>
      <p:sp>
        <p:nvSpPr>
          <p:cNvPr id="35" name="文本框 34">
            <a:extLst>
              <a:ext uri="{FF2B5EF4-FFF2-40B4-BE49-F238E27FC236}">
                <a16:creationId xmlns:a16="http://schemas.microsoft.com/office/drawing/2014/main" id="{375307A8-AA63-46C1-9613-5992301DAC96}"/>
              </a:ext>
            </a:extLst>
          </p:cNvPr>
          <p:cNvSpPr txBox="1"/>
          <p:nvPr/>
        </p:nvSpPr>
        <p:spPr>
          <a:xfrm>
            <a:off x="2496085" y="32542817"/>
            <a:ext cx="429994" cy="1015663"/>
          </a:xfrm>
          <a:prstGeom prst="rect">
            <a:avLst/>
          </a:prstGeom>
          <a:noFill/>
        </p:spPr>
        <p:txBody>
          <a:bodyPr wrap="square" rtlCol="0">
            <a:spAutoFit/>
          </a:bodyPr>
          <a:lstStyle/>
          <a:p>
            <a:r>
              <a:rPr lang="en-US" altLang="zh-CN" sz="6000" dirty="0"/>
              <a:t>A</a:t>
            </a:r>
            <a:endParaRPr lang="zh-CN" altLang="en-US" sz="6000" dirty="0"/>
          </a:p>
        </p:txBody>
      </p:sp>
      <p:sp>
        <p:nvSpPr>
          <p:cNvPr id="36" name="文本框 35">
            <a:extLst>
              <a:ext uri="{FF2B5EF4-FFF2-40B4-BE49-F238E27FC236}">
                <a16:creationId xmlns:a16="http://schemas.microsoft.com/office/drawing/2014/main" id="{0B9E994E-F8C9-40C1-93C3-95E9CF604D33}"/>
              </a:ext>
            </a:extLst>
          </p:cNvPr>
          <p:cNvSpPr txBox="1"/>
          <p:nvPr/>
        </p:nvSpPr>
        <p:spPr>
          <a:xfrm>
            <a:off x="6540208" y="32501234"/>
            <a:ext cx="429994" cy="1015663"/>
          </a:xfrm>
          <a:prstGeom prst="rect">
            <a:avLst/>
          </a:prstGeom>
          <a:noFill/>
        </p:spPr>
        <p:txBody>
          <a:bodyPr wrap="square" rtlCol="0">
            <a:spAutoFit/>
          </a:bodyPr>
          <a:lstStyle/>
          <a:p>
            <a:r>
              <a:rPr lang="en-US" altLang="zh-CN" sz="6000" dirty="0"/>
              <a:t>E</a:t>
            </a:r>
            <a:endParaRPr lang="zh-CN" altLang="en-US" sz="6000" dirty="0"/>
          </a:p>
        </p:txBody>
      </p:sp>
      <p:sp>
        <p:nvSpPr>
          <p:cNvPr id="37" name="文本框 36">
            <a:extLst>
              <a:ext uri="{FF2B5EF4-FFF2-40B4-BE49-F238E27FC236}">
                <a16:creationId xmlns:a16="http://schemas.microsoft.com/office/drawing/2014/main" id="{9BBDD44A-1FA5-490E-B3D4-3DE1E0015A8A}"/>
              </a:ext>
            </a:extLst>
          </p:cNvPr>
          <p:cNvSpPr txBox="1"/>
          <p:nvPr/>
        </p:nvSpPr>
        <p:spPr>
          <a:xfrm>
            <a:off x="10584330" y="32501235"/>
            <a:ext cx="626213" cy="1015663"/>
          </a:xfrm>
          <a:prstGeom prst="rect">
            <a:avLst/>
          </a:prstGeom>
          <a:noFill/>
        </p:spPr>
        <p:txBody>
          <a:bodyPr wrap="square" rtlCol="0">
            <a:spAutoFit/>
          </a:bodyPr>
          <a:lstStyle/>
          <a:p>
            <a:r>
              <a:rPr lang="en-US" altLang="zh-CN" sz="6000" dirty="0"/>
              <a:t>T</a:t>
            </a:r>
            <a:endParaRPr lang="zh-CN" altLang="en-US" sz="6000" dirty="0"/>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425</Words>
  <Application>Microsoft Office PowerPoint</Application>
  <PresentationFormat>自定义</PresentationFormat>
  <Paragraphs>12</Paragraphs>
  <Slides>1</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vt:i4>
      </vt:variant>
    </vt:vector>
  </HeadingPairs>
  <TitlesOfParts>
    <vt:vector size="7" baseType="lpstr">
      <vt:lpstr>方正兰亭粗黑简体</vt:lpstr>
      <vt:lpstr>思源黑体 CN Bold</vt:lpstr>
      <vt:lpstr>思源黑体 CN Regular</vt:lpstr>
      <vt:lpstr>Arial</vt:lpstr>
      <vt:lpstr>Wingdings</vt:lpstr>
      <vt:lpstr>Office 主题​​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Tingliang Zhang</dc:creator>
  <cp:lastModifiedBy>Zhang Tingliang</cp:lastModifiedBy>
  <cp:revision>183</cp:revision>
  <dcterms:created xsi:type="dcterms:W3CDTF">2019-06-19T02:08:00Z</dcterms:created>
  <dcterms:modified xsi:type="dcterms:W3CDTF">2022-04-09T05:07:48Z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2052-11.1.0.11405</vt:lpwstr>
  </property>
  <property fmtid="{D5CDD505-2E9C-101B-9397-08002B2CF9AE}" pid="3" name="ICV">
    <vt:lpwstr>696498D14C1D418786EE0E22F655FA6A</vt:lpwstr>
  </property>
</Properties>
</file>